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4"/>
  </p:notesMasterIdLst>
  <p:sldIdLst>
    <p:sldId id="256" r:id="rId2"/>
    <p:sldId id="307" r:id="rId3"/>
    <p:sldId id="309" r:id="rId4"/>
    <p:sldId id="339" r:id="rId5"/>
    <p:sldId id="313" r:id="rId6"/>
    <p:sldId id="269" r:id="rId7"/>
    <p:sldId id="320" r:id="rId8"/>
    <p:sldId id="346" r:id="rId9"/>
    <p:sldId id="270" r:id="rId10"/>
    <p:sldId id="292" r:id="rId11"/>
    <p:sldId id="291" r:id="rId12"/>
    <p:sldId id="332" r:id="rId13"/>
    <p:sldId id="296" r:id="rId14"/>
    <p:sldId id="341" r:id="rId15"/>
    <p:sldId id="300" r:id="rId16"/>
    <p:sldId id="299" r:id="rId17"/>
    <p:sldId id="347" r:id="rId18"/>
    <p:sldId id="321" r:id="rId19"/>
    <p:sldId id="319" r:id="rId20"/>
    <p:sldId id="323" r:id="rId21"/>
    <p:sldId id="289" r:id="rId22"/>
    <p:sldId id="281" r:id="rId23"/>
    <p:sldId id="306" r:id="rId24"/>
    <p:sldId id="356" r:id="rId25"/>
    <p:sldId id="261" r:id="rId26"/>
    <p:sldId id="357" r:id="rId27"/>
    <p:sldId id="349" r:id="rId28"/>
    <p:sldId id="272" r:id="rId29"/>
    <p:sldId id="348" r:id="rId30"/>
    <p:sldId id="353" r:id="rId31"/>
    <p:sldId id="354" r:id="rId32"/>
    <p:sldId id="35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7CF"/>
    <a:srgbClr val="FDDA69"/>
    <a:srgbClr val="FFCC66"/>
    <a:srgbClr val="FFC000"/>
    <a:srgbClr val="FFFF66"/>
    <a:srgbClr val="DFF1E1"/>
    <a:srgbClr val="BAECBB"/>
    <a:srgbClr val="FFCC00"/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2260" autoAdjust="0"/>
  </p:normalViewPr>
  <p:slideViewPr>
    <p:cSldViewPr snapToGrid="0">
      <p:cViewPr>
        <p:scale>
          <a:sx n="72" d="100"/>
          <a:sy n="72" d="100"/>
        </p:scale>
        <p:origin x="119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D7A05-B559-4C0B-BC38-A6494B453C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C880-4649-40AA-9221-9FCBF9B4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 of </a:t>
            </a:r>
            <a:r>
              <a:rPr lang="en-US"/>
              <a:t>metastatic </a:t>
            </a:r>
            <a:r>
              <a:rPr lang="en-US" smtClean="0"/>
              <a:t>potential in primary tumors</a:t>
            </a:r>
            <a:endParaRPr lang="en-US" dirty="0"/>
          </a:p>
          <a:p>
            <a:r>
              <a:rPr lang="en-US" dirty="0"/>
              <a:t>Based on expression</a:t>
            </a:r>
            <a:r>
              <a:rPr lang="en-US" baseline="0" dirty="0"/>
              <a:t> of metastatic marker genes</a:t>
            </a:r>
          </a:p>
          <a:p>
            <a:endParaRPr lang="en-US" dirty="0"/>
          </a:p>
          <a:p>
            <a:r>
              <a:rPr lang="en-US" dirty="0"/>
              <a:t>Genes</a:t>
            </a:r>
            <a:r>
              <a:rPr lang="en-US" baseline="0" dirty="0"/>
              <a:t> selected using differ</a:t>
            </a:r>
            <a:r>
              <a:rPr lang="en-US" dirty="0"/>
              <a:t>ent approaches based on data</a:t>
            </a:r>
            <a:r>
              <a:rPr lang="en-US" baseline="0" dirty="0"/>
              <a:t> availability: </a:t>
            </a:r>
          </a:p>
          <a:p>
            <a:r>
              <a:rPr lang="en-US" baseline="0" dirty="0"/>
              <a:t>    – UVM has no </a:t>
            </a:r>
            <a:r>
              <a:rPr lang="en-US" baseline="0"/>
              <a:t>metastatic </a:t>
            </a:r>
            <a:r>
              <a:rPr lang="en-US" baseline="0" smtClean="0"/>
              <a:t>samples</a:t>
            </a:r>
          </a:p>
          <a:p>
            <a:endParaRPr lang="en-US" baseline="0" smtClean="0"/>
          </a:p>
          <a:p>
            <a:r>
              <a:rPr lang="en-US" baseline="0" smtClean="0"/>
              <a:t>Upreg and downreg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 that</a:t>
            </a:r>
            <a:r>
              <a:rPr lang="en-US" baseline="0" smtClean="0"/>
              <a:t> defined metscore, c</a:t>
            </a:r>
            <a:r>
              <a:rPr lang="en-US" smtClean="0"/>
              <a:t>an see </a:t>
            </a:r>
            <a:r>
              <a:rPr lang="en-US" dirty="0"/>
              <a:t>whether any </a:t>
            </a:r>
            <a:r>
              <a:rPr lang="en-US" dirty="0" err="1"/>
              <a:t>mutsig</a:t>
            </a:r>
            <a:r>
              <a:rPr lang="en-US" dirty="0"/>
              <a:t> associate with </a:t>
            </a:r>
            <a:r>
              <a:rPr lang="en-US" dirty="0" err="1"/>
              <a:t>metpot</a:t>
            </a:r>
            <a:endParaRPr lang="en-US" dirty="0"/>
          </a:p>
          <a:p>
            <a:r>
              <a:rPr lang="en-US" dirty="0"/>
              <a:t>See that when looked at blindly don’t see anything, but when look at gen context we do see </a:t>
            </a:r>
          </a:p>
          <a:p>
            <a:endParaRPr lang="en-US" smtClean="0"/>
          </a:p>
          <a:p>
            <a:r>
              <a:rPr lang="en-US" smtClean="0"/>
              <a:t>Be warned that the next slide has</a:t>
            </a:r>
            <a:r>
              <a:rPr lang="en-US" baseline="0" smtClean="0"/>
              <a:t> images of a melanoma patient which may be disturbing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See whether genetic context impacts correlation, look at BRAF</a:t>
            </a:r>
          </a:p>
          <a:p>
            <a:r>
              <a:rPr lang="en-US"/>
              <a:t>BRAF is</a:t>
            </a:r>
            <a:r>
              <a:rPr lang="en-US" baseline="0"/>
              <a:t> gene mutated in 40-60% patients</a:t>
            </a:r>
          </a:p>
          <a:p>
            <a:r>
              <a:rPr lang="en-US" baseline="0"/>
              <a:t>Targeted with inhibitors as a treatment, effective initially but unfortunately lead to </a:t>
            </a:r>
            <a:r>
              <a:rPr lang="en-US" baseline="0" smtClean="0"/>
              <a:t>resistance and relapse in patient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BRAF WT, significant</a:t>
            </a:r>
            <a:r>
              <a:rPr lang="en-US" baseline="0"/>
              <a:t> correlation between sig contribution and metscore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not in</a:t>
            </a:r>
            <a:r>
              <a:rPr lang="en-US" baseline="0"/>
              <a:t> patients with BRAF mutation</a:t>
            </a:r>
          </a:p>
          <a:p>
            <a:endParaRPr lang="en-US"/>
          </a:p>
          <a:p>
            <a:r>
              <a:rPr lang="en-US"/>
              <a:t>Indicate that in absence</a:t>
            </a:r>
            <a:r>
              <a:rPr lang="en-US" baseline="0"/>
              <a:t> of mutation, risk factor drive progression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on to survival:</a:t>
            </a:r>
          </a:p>
          <a:p>
            <a:r>
              <a:rPr lang="en-US"/>
              <a:t>Look at therapies</a:t>
            </a:r>
            <a:r>
              <a:rPr lang="en-US" baseline="0"/>
              <a:t> and clinical factors impacting survival in patients</a:t>
            </a:r>
          </a:p>
          <a:p>
            <a:r>
              <a:rPr lang="en-US" baseline="0"/>
              <a:t>Such as cancer stage, with advanced stage presenting worse survival as see</a:t>
            </a:r>
            <a:endParaRPr lang="en-US"/>
          </a:p>
          <a:p>
            <a:endParaRPr lang="en-US"/>
          </a:p>
          <a:p>
            <a:r>
              <a:rPr lang="en-US"/>
              <a:t>Why we look at survival and sigs</a:t>
            </a:r>
          </a:p>
          <a:p>
            <a:r>
              <a:rPr lang="en-US"/>
              <a:t>- Risk factors may sensitize cells to therapies differently and thus impact outcome</a:t>
            </a:r>
          </a:p>
          <a:p>
            <a:r>
              <a:rPr lang="en-US"/>
              <a:t>- Signature -&gt; earlier metast -&gt; diff response to treatment -&gt;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Shows </a:t>
            </a:r>
            <a:r>
              <a:rPr lang="en-US" dirty="0"/>
              <a:t>impact of each of these parameter on risk </a:t>
            </a:r>
            <a:r>
              <a:rPr lang="en-US"/>
              <a:t>of death</a:t>
            </a:r>
          </a:p>
          <a:p>
            <a:r>
              <a:rPr lang="en-US"/>
              <a:t>Signatures</a:t>
            </a:r>
            <a:r>
              <a:rPr lang="en-US" baseline="0"/>
              <a:t> and stage impact survival in primary SKCM</a:t>
            </a:r>
          </a:p>
          <a:p>
            <a:r>
              <a:rPr lang="en-US" baseline="0"/>
              <a:t>Different signatures impact survival when accounting for therapies</a:t>
            </a:r>
          </a:p>
          <a:p>
            <a:r>
              <a:rPr lang="en-US" baseline="0"/>
              <a:t>Similar signature impacting in Brazilian</a:t>
            </a:r>
          </a:p>
          <a:p>
            <a:r>
              <a:rPr lang="en-US" baseline="0"/>
              <a:t>Different factors impacting in Australian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As</a:t>
            </a:r>
            <a:r>
              <a:rPr lang="en-US" baseline="0"/>
              <a:t> signatures impacting survival are involved in repair</a:t>
            </a:r>
          </a:p>
          <a:p>
            <a:pPr marL="0" indent="0">
              <a:buFontTx/>
              <a:buNone/>
            </a:pPr>
            <a:r>
              <a:rPr lang="en-US" baseline="0"/>
              <a:t>Correlated expression of these genes with metastatic potential score</a:t>
            </a:r>
            <a:endParaRPr lang="en-US"/>
          </a:p>
          <a:p>
            <a:pPr marL="0" indent="0">
              <a:buFontTx/>
              <a:buNone/>
            </a:pPr>
            <a:r>
              <a:rPr lang="en-US"/>
              <a:t>Further argument </a:t>
            </a:r>
            <a:r>
              <a:rPr lang="en-US" dirty="0"/>
              <a:t>for involvement of </a:t>
            </a:r>
            <a:r>
              <a:rPr lang="en-US" dirty="0" err="1"/>
              <a:t>ner</a:t>
            </a:r>
            <a:r>
              <a:rPr lang="en-US" dirty="0"/>
              <a:t>/</a:t>
            </a:r>
            <a:r>
              <a:rPr lang="en-US" dirty="0" err="1"/>
              <a:t>mmr</a:t>
            </a:r>
            <a:r>
              <a:rPr lang="en-US" dirty="0"/>
              <a:t> pathways in </a:t>
            </a:r>
            <a:r>
              <a:rPr lang="en-US" dirty="0" err="1"/>
              <a:t>metast</a:t>
            </a:r>
            <a:r>
              <a:rPr lang="en-US" dirty="0"/>
              <a:t>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NER</a:t>
            </a:r>
            <a:r>
              <a:rPr lang="en-US" baseline="0" dirty="0"/>
              <a:t> –associated sigs no longer impact</a:t>
            </a:r>
          </a:p>
          <a:p>
            <a:r>
              <a:rPr lang="en-US" baseline="0" dirty="0"/>
              <a:t>S6 (MMR) again impacts in context of improved survival due to </a:t>
            </a:r>
            <a:r>
              <a:rPr lang="en-US" baseline="0" dirty="0" err="1"/>
              <a:t>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34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factors result</a:t>
            </a:r>
            <a:r>
              <a:rPr lang="en-US" baseline="0" dirty="0"/>
              <a:t> in mutations leading to disease presentation</a:t>
            </a:r>
          </a:p>
          <a:p>
            <a:r>
              <a:rPr lang="en-US" baseline="0" dirty="0"/>
              <a:t>But repair pathways and UV exposure in absence of BRAF mutation drive metastatic progression</a:t>
            </a:r>
          </a:p>
          <a:p>
            <a:r>
              <a:rPr lang="en-US" baseline="0" dirty="0"/>
              <a:t>Leading to worse prognosis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0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cause</a:t>
            </a:r>
            <a:r>
              <a:rPr lang="en-US" baseline="0" dirty="0"/>
              <a:t> of death</a:t>
            </a:r>
          </a:p>
          <a:p>
            <a:r>
              <a:rPr lang="en-US" baseline="0" dirty="0"/>
              <a:t>Seeding into surrounding tissue then bloodstream</a:t>
            </a:r>
          </a:p>
          <a:p>
            <a:r>
              <a:rPr lang="en-US" baseline="0" dirty="0"/>
              <a:t>Immune recruitment</a:t>
            </a:r>
          </a:p>
          <a:p>
            <a:r>
              <a:rPr lang="en-US" baseline="0" dirty="0"/>
              <a:t>Invasion and colonization of distant sites</a:t>
            </a:r>
          </a:p>
          <a:p>
            <a:endParaRPr lang="en-US" baseline="0" dirty="0"/>
          </a:p>
          <a:p>
            <a:r>
              <a:rPr lang="en-US" baseline="0" smtClean="0"/>
              <a:t>While certain pathways in process are characterized,</a:t>
            </a:r>
          </a:p>
          <a:p>
            <a:r>
              <a:rPr lang="en-US" baseline="0" smtClean="0"/>
              <a:t>mechanism </a:t>
            </a:r>
            <a:r>
              <a:rPr lang="en-US" baseline="0" dirty="0"/>
              <a:t>of early metastatic transition is </a:t>
            </a:r>
            <a:r>
              <a:rPr lang="en-US" baseline="0"/>
              <a:t>still </a:t>
            </a:r>
            <a:r>
              <a:rPr lang="en-US" baseline="0" smtClean="0"/>
              <a:t>unclear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0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>
                <a:sym typeface="Wingdings" panose="05000000000000000000" pitchFamily="2" charset="2"/>
              </a:rPr>
              <a:t>Range </a:t>
            </a:r>
            <a:r>
              <a:rPr lang="en-US" baseline="0" dirty="0">
                <a:sym typeface="Wingdings" panose="05000000000000000000" pitchFamily="2" charset="2"/>
              </a:rPr>
              <a:t>of limitations listed here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Don’t have time to go through all</a:t>
            </a:r>
          </a:p>
          <a:p>
            <a:r>
              <a:rPr lang="en-US" baseline="0" smtClean="0">
                <a:sym typeface="Wingdings" panose="05000000000000000000" pitchFamily="2" charset="2"/>
              </a:rPr>
              <a:t>Highlight: </a:t>
            </a:r>
          </a:p>
          <a:p>
            <a:pPr marL="17145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lack </a:t>
            </a:r>
            <a:r>
              <a:rPr lang="en-US" b="1" baseline="0" dirty="0">
                <a:sym typeface="Wingdings" panose="05000000000000000000" pitchFamily="2" charset="2"/>
              </a:rPr>
              <a:t>of </a:t>
            </a:r>
            <a:r>
              <a:rPr lang="en-US" b="1" baseline="0">
                <a:sym typeface="Wingdings" panose="05000000000000000000" pitchFamily="2" charset="2"/>
              </a:rPr>
              <a:t>clinical </a:t>
            </a:r>
            <a:r>
              <a:rPr lang="en-US" b="1" baseline="0" smtClean="0">
                <a:sym typeface="Wingdings" panose="05000000000000000000" pitchFamily="2" charset="2"/>
              </a:rPr>
              <a:t>annotations (especially survival)</a:t>
            </a:r>
          </a:p>
          <a:p>
            <a:pPr marL="17145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differences </a:t>
            </a:r>
            <a:r>
              <a:rPr lang="en-US" baseline="0">
                <a:sym typeface="Wingdings" panose="05000000000000000000" pitchFamily="2" charset="2"/>
              </a:rPr>
              <a:t>between </a:t>
            </a:r>
            <a:r>
              <a:rPr lang="en-US" baseline="0" smtClean="0">
                <a:sym typeface="Wingdings" panose="05000000000000000000" pitchFamily="2" charset="2"/>
              </a:rPr>
              <a:t>discovery </a:t>
            </a:r>
            <a:r>
              <a:rPr lang="en-US" baseline="0" dirty="0">
                <a:sym typeface="Wingdings" panose="05000000000000000000" pitchFamily="2" charset="2"/>
              </a:rPr>
              <a:t>and valid cohorts data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4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Larger, better annotated </a:t>
            </a:r>
            <a:r>
              <a:rPr lang="en-US" dirty="0"/>
              <a:t>cohorts but no more details</a:t>
            </a:r>
          </a:p>
          <a:p>
            <a:r>
              <a:rPr lang="en-US" dirty="0"/>
              <a:t>Better methods for metastatic scoring </a:t>
            </a:r>
            <a:r>
              <a:rPr lang="en-US"/>
              <a:t>and </a:t>
            </a:r>
            <a:r>
              <a:rPr lang="en-US" smtClean="0"/>
              <a:t>validation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mutsigs</a:t>
            </a:r>
            <a:r>
              <a:rPr lang="en-US" dirty="0"/>
              <a:t> characterized recently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0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 application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a prognostic framework for patients (predicting outcome)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 primary tumor for signatures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contributions of NER/MMR sigs (and UV in BRAF WT)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Limitations: 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 costs -- worth it? I think yes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 of contribution for high/low risk of death to be defined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 validation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 models (mouse)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Melanoma model: KO tumor suppressors (p53,…), activate oncogenes (BRAF)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Induce NER/MMR damage (KO important genes)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if changes in metastatic progression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add therapies (surgery, radiotherapy) and observe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more specific sigs association to pathways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many samples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sample will react differently to treatment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Signatures may be different in animals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Metastatic cell line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 of mutational signatures involved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compare to primary cell line but not ideal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validation will have to focus on one question at a time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computational analyses to perform before experimental validation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3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NMF: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based on matrix multiplication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total number of mutation of each type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identify patterns of muts in each context and number of patterns that can be identified in genome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principle-component analysis (PCA)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PCA: segregate into clusters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NMF: segragate into clusters associated with risk factors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Non-negative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to solve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 matrix M (how close to genome)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 from M = error --&gt; minimize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96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Cancer stage – numbered system to indicate disease progression (1 to 4)</a:t>
            </a:r>
          </a:p>
          <a:p>
            <a:r>
              <a:rPr lang="en-US" baseline="0" dirty="0"/>
              <a:t>                      – higher cancer stage indicates more advanced disease</a:t>
            </a:r>
            <a:endParaRPr lang="en-US" dirty="0"/>
          </a:p>
          <a:p>
            <a:r>
              <a:rPr lang="en-US" dirty="0"/>
              <a:t>Expect risk of </a:t>
            </a:r>
            <a:r>
              <a:rPr lang="en-US" dirty="0" err="1"/>
              <a:t>metatast</a:t>
            </a:r>
            <a:r>
              <a:rPr lang="en-US" baseline="0" dirty="0"/>
              <a:t> to increase with advanced stage</a:t>
            </a:r>
            <a:endParaRPr lang="en-US" dirty="0"/>
          </a:p>
          <a:p>
            <a:r>
              <a:rPr lang="en-US" dirty="0" err="1"/>
              <a:t>Metscore</a:t>
            </a:r>
            <a:r>
              <a:rPr lang="en-US" baseline="0" dirty="0"/>
              <a:t> increases with stage in primary</a:t>
            </a:r>
          </a:p>
          <a:p>
            <a:r>
              <a:rPr lang="en-US" baseline="0" dirty="0"/>
              <a:t>Decreases in metastatic, likely due to less risk of metastasis following a </a:t>
            </a:r>
            <a:r>
              <a:rPr lang="en-US" baseline="0"/>
              <a:t>metastatic </a:t>
            </a:r>
            <a:r>
              <a:rPr lang="en-US" baseline="0" smtClean="0"/>
              <a:t>event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7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Melanoma</a:t>
            </a:r>
            <a:r>
              <a:rPr lang="en-US" baseline="0" dirty="0"/>
              <a:t> – transformation of pigment-producing melanocytes</a:t>
            </a:r>
          </a:p>
          <a:p>
            <a:r>
              <a:rPr lang="en-US" baseline="0" dirty="0"/>
              <a:t>Subtypes – based on site</a:t>
            </a:r>
          </a:p>
          <a:p>
            <a:r>
              <a:rPr lang="en-US" dirty="0"/>
              <a:t>Results</a:t>
            </a:r>
            <a:r>
              <a:rPr lang="en-US" baseline="0" dirty="0"/>
              <a:t> from mutations </a:t>
            </a:r>
            <a:r>
              <a:rPr lang="en-US" baseline="0"/>
              <a:t>in </a:t>
            </a:r>
            <a:r>
              <a:rPr lang="en-US" baseline="0" smtClean="0"/>
              <a:t>pathways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6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Risk factors induce</a:t>
            </a:r>
            <a:r>
              <a:rPr lang="en-US" baseline="0"/>
              <a:t> mutations in genome</a:t>
            </a:r>
          </a:p>
          <a:p>
            <a:r>
              <a:rPr lang="en-US" baseline="0"/>
              <a:t>Mutations are specific and </a:t>
            </a:r>
            <a:r>
              <a:rPr lang="en-US" baseline="0" smtClean="0"/>
              <a:t>recognizable</a:t>
            </a: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Sigs</a:t>
            </a:r>
            <a:r>
              <a:rPr lang="en-US" baseline="0"/>
              <a:t> 	– specific patterns of mutations in genome</a:t>
            </a:r>
          </a:p>
          <a:p>
            <a:r>
              <a:rPr lang="en-US" baseline="0"/>
              <a:t>	– 30 validated signatures</a:t>
            </a:r>
          </a:p>
          <a:p>
            <a:r>
              <a:rPr lang="en-US" baseline="0"/>
              <a:t>        	– each associated to risk factors </a:t>
            </a:r>
            <a:endParaRPr lang="en-US"/>
          </a:p>
          <a:p>
            <a:r>
              <a:rPr lang="en-US"/>
              <a:t>NMF</a:t>
            </a:r>
            <a:r>
              <a:rPr lang="en-US" baseline="0"/>
              <a:t> – identified using NMF or similar methods</a:t>
            </a:r>
          </a:p>
          <a:p>
            <a:r>
              <a:rPr lang="en-US" baseline="0"/>
              <a:t>         – identifies patterns in genomes and how prevalent they 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Inferred </a:t>
            </a:r>
            <a:r>
              <a:rPr lang="en-US" baseline="0" dirty="0" err="1"/>
              <a:t>mutsigs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Different landscapes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8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Including a number of signatures associated with defective repair pathways</a:t>
            </a:r>
          </a:p>
          <a:p>
            <a:endParaRPr lang="en-US" baseline="0"/>
          </a:p>
          <a:p>
            <a:r>
              <a:rPr lang="en-US" b="1" baseline="0"/>
              <a:t>Next, want to see impact on metastatic progression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C880-4649-40AA-9221-9FCBF9B41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1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19138" indent="-285750">
              <a:buSzPct val="80000"/>
              <a:buFont typeface="Courier New" panose="02070309020205020404" pitchFamily="49" charset="0"/>
              <a:buChar char="o"/>
              <a:defRPr sz="2000">
                <a:solidFill>
                  <a:srgbClr val="002060"/>
                </a:solidFill>
              </a:defRPr>
            </a:lvl2pPr>
            <a:lvl3pPr marL="985838" indent="-182563" defTabSz="985838"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5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55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84513"/>
            <a:ext cx="4937760" cy="48332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4514"/>
            <a:ext cx="4937760" cy="48332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4552"/>
            <a:ext cx="4937760" cy="532477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1" cap="all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9209"/>
            <a:ext cx="4937760" cy="40485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7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3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6524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5884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26822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626822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84514"/>
            <a:ext cx="10058400" cy="48332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88720" y="101237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0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41" r:id="rId12"/>
    <p:sldLayoutId id="2147483942" r:id="rId13"/>
    <p:sldLayoutId id="2147483716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5475" indent="-2667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2200" b="0" kern="1200">
          <a:solidFill>
            <a:srgbClr val="002060"/>
          </a:solidFill>
          <a:latin typeface="+mn-lt"/>
          <a:ea typeface="+mn-ea"/>
          <a:cs typeface="+mn-cs"/>
        </a:defRPr>
      </a:lvl2pPr>
      <a:lvl3pPr marL="898525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77913" indent="-1825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/>
              <a:t>Characterization of mutational processes affecting metastatic transformation in melanoma and the impact </a:t>
            </a:r>
            <a:r>
              <a:rPr lang="en-US" sz="3600"/>
              <a:t>on therapy effectiveness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599"/>
            <a:ext cx="8947150" cy="133241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/>
              <a:t>Doan Trang Laura </a:t>
            </a:r>
            <a:r>
              <a:rPr lang="en-US" sz="1800" dirty="0"/>
              <a:t>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10</a:t>
            </a:r>
            <a:r>
              <a:rPr lang="en-US" sz="1800" smtClean="0"/>
              <a:t> </a:t>
            </a:r>
            <a:r>
              <a:rPr lang="en-US" sz="1800"/>
              <a:t>September, </a:t>
            </a:r>
            <a:r>
              <a:rPr lang="en-US" sz="1800" smtClean="0"/>
              <a:t>2018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smtClean="0"/>
              <a:t>MSc. Genetics of human disease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4451" y="5695950"/>
            <a:ext cx="12293959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7" y="1076448"/>
            <a:ext cx="11563104" cy="578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9423" y="1619795"/>
            <a:ext cx="842554" cy="51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1047" y="1541418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primary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7985" y="1833713"/>
            <a:ext cx="138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metastatic</a:t>
            </a:r>
          </a:p>
        </p:txBody>
      </p:sp>
    </p:spTree>
    <p:extLst>
      <p:ext uri="{BB962C8B-B14F-4D97-AF65-F5344CB8AC3E}">
        <p14:creationId xmlns:p14="http://schemas.microsoft.com/office/powerpoint/2010/main" val="24877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 contributors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22126"/>
              </p:ext>
            </p:extLst>
          </p:nvPr>
        </p:nvGraphicFramePr>
        <p:xfrm>
          <a:off x="1556031" y="1214963"/>
          <a:ext cx="9140898" cy="5029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4917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73882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5752907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2400" dirty="0"/>
                        <a:t>Sample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Signatures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Etiology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SKCM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UV light exposure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Alkylating</a:t>
                      </a:r>
                      <a:r>
                        <a:rPr lang="en-US" sz="2400" baseline="0" dirty="0"/>
                        <a:t> agents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Unknown;</a:t>
                      </a:r>
                      <a:r>
                        <a:rPr lang="en-US" sz="2400" baseline="0"/>
                        <a:t> strong transcriptional strand bias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</a:t>
                      </a:r>
                      <a:r>
                        <a:rPr lang="en-US" sz="2400" baseline="0" dirty="0"/>
                        <a:t>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 rowSpan="5">
                  <a:txBody>
                    <a:bodyPr/>
                    <a:lstStyle/>
                    <a:p>
                      <a:r>
                        <a:rPr lang="en-US" sz="2400" b="1" dirty="0"/>
                        <a:t>UVM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Aristolochi</a:t>
                      </a:r>
                      <a:r>
                        <a:rPr lang="en-US" sz="2400" baseline="0" dirty="0"/>
                        <a:t>c acid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S15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</a:t>
                      </a:r>
                      <a:r>
                        <a:rPr lang="en-US" sz="2400" baseline="0" dirty="0"/>
                        <a:t> double-strand break repair failure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Defective DNA mismatch repair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34318" y="3540036"/>
            <a:ext cx="6889396" cy="3570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4318" y="4911692"/>
            <a:ext cx="6889396" cy="1297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Metastatic </a:t>
            </a:r>
            <a:r>
              <a:rPr lang="en-US" smtClean="0"/>
              <a:t>scoring in primary tumors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760720"/>
            <a:ext cx="1219200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/>
                        <m:t>Metastatic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potential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score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Avg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/>
                            <m:t>genes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92" y="6146641"/>
                <a:ext cx="7164976" cy="715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2968" y="2184843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SKCM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0208" y="4832962"/>
            <a:ext cx="92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UVM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6" y="4182777"/>
            <a:ext cx="4218798" cy="1707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76" y="1046710"/>
            <a:ext cx="6663506" cy="26763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5377" y="4121449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CDH1, ECM1, HTR2B, PRAME, RAB31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5377" y="5136435"/>
            <a:ext cx="1758318" cy="817245"/>
          </a:xfrm>
          <a:prstGeom prst="roundRect">
            <a:avLst/>
          </a:prstGeom>
          <a:solidFill>
            <a:srgbClr val="DFF1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EIF1B, FXR1, ID2, LMCD1, LTA4H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7075" y="1146783"/>
            <a:ext cx="1500984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CDK1, DNA2, HMGA2, </a:t>
            </a:r>
          </a:p>
          <a:p>
            <a:pPr algn="ctr"/>
            <a:r>
              <a:rPr lang="en-US" sz="1400"/>
              <a:t>certain MMPs 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7075" y="2613805"/>
            <a:ext cx="1500986" cy="10556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CDH1, CDK2, GALK1, </a:t>
            </a:r>
          </a:p>
          <a:p>
            <a:pPr algn="ctr"/>
            <a:r>
              <a:rPr lang="en-US" sz="1400"/>
              <a:t>certain MMPs</a:t>
            </a:r>
          </a:p>
          <a:p>
            <a:pPr algn="ctr"/>
            <a:r>
              <a:rPr lang="en-US" sz="1400"/>
              <a:t>…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8210743" y="148604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8210742" y="2952584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6556158" y="4340010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6556158" y="5359172"/>
            <a:ext cx="303775" cy="3731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65721" y="1652788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= 0.16</a:t>
            </a:r>
          </a:p>
          <a:p>
            <a:pPr algn="ctr"/>
            <a:r>
              <a:rPr lang="en-US" dirty="0"/>
              <a:t>p = 0.10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0224" y="5232392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0.14</a:t>
            </a:r>
          </a:p>
          <a:p>
            <a:pPr algn="ctr"/>
            <a:r>
              <a:rPr lang="en-US"/>
              <a:t>p = 0.17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2" b="50291"/>
          <a:stretch/>
        </p:blipFill>
        <p:spPr>
          <a:xfrm>
            <a:off x="3694910" y="305234"/>
            <a:ext cx="5270811" cy="296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5" r="33762"/>
          <a:stretch/>
        </p:blipFill>
        <p:spPr>
          <a:xfrm>
            <a:off x="3694910" y="3738113"/>
            <a:ext cx="5270811" cy="2995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9370713" y="808069"/>
            <a:ext cx="2295525" cy="7667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39720" y="4293942"/>
            <a:ext cx="2326518" cy="822436"/>
            <a:chOff x="8471520" y="2854233"/>
            <a:chExt cx="2326518" cy="8224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544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428" r="1619" b="2415"/>
          <a:stretch/>
        </p:blipFill>
        <p:spPr>
          <a:xfrm>
            <a:off x="5372100" y="1838462"/>
            <a:ext cx="6659606" cy="48895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BRAF</a:t>
            </a:r>
            <a:r>
              <a:rPr lang="en-US"/>
              <a:t>: driver of melanoma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3101" y="2841304"/>
            <a:ext cx="4937760" cy="181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BRAF</a:t>
            </a:r>
            <a:r>
              <a:rPr lang="en-US"/>
              <a:t> mutated in 40-60% patients</a:t>
            </a:r>
          </a:p>
          <a:p>
            <a:r>
              <a:rPr lang="en-US"/>
              <a:t>Inhibitors used for targeted therapies</a:t>
            </a:r>
          </a:p>
          <a:p>
            <a:r>
              <a:rPr lang="en-US"/>
              <a:t>Eventual resistance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9255"/>
              </p:ext>
            </p:extLst>
          </p:nvPr>
        </p:nvGraphicFramePr>
        <p:xfrm>
          <a:off x="5372100" y="1130094"/>
          <a:ext cx="665960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868">
                  <a:extLst>
                    <a:ext uri="{9D8B030D-6E8A-4147-A177-3AD203B41FA5}">
                      <a16:colId xmlns:a16="http://schemas.microsoft.com/office/drawing/2014/main" val="1430125581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2587907019"/>
                    </a:ext>
                  </a:extLst>
                </a:gridCol>
                <a:gridCol w="2219868">
                  <a:extLst>
                    <a:ext uri="{9D8B030D-6E8A-4147-A177-3AD203B41FA5}">
                      <a16:colId xmlns:a16="http://schemas.microsoft.com/office/drawing/2014/main" val="4162319840"/>
                    </a:ext>
                  </a:extLst>
                </a:gridCol>
              </a:tblGrid>
              <a:tr h="25291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Before treatment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15 </a:t>
                      </a:r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weeks</a:t>
                      </a:r>
                    </a:p>
                    <a:p>
                      <a:pPr algn="ctr"/>
                      <a:r>
                        <a:rPr lang="en-US" b="0" baseline="0" smtClean="0">
                          <a:solidFill>
                            <a:srgbClr val="002060"/>
                          </a:solidFill>
                        </a:rPr>
                        <a:t>of therapy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002060"/>
                          </a:solidFill>
                        </a:rPr>
                        <a:t>23 </a:t>
                      </a:r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weeks</a:t>
                      </a:r>
                    </a:p>
                    <a:p>
                      <a:pPr algn="ctr"/>
                      <a:r>
                        <a:rPr lang="en-US" b="0" smtClean="0">
                          <a:solidFill>
                            <a:srgbClr val="002060"/>
                          </a:solidFill>
                        </a:rPr>
                        <a:t>of therapy</a:t>
                      </a:r>
                      <a:endParaRPr lang="en-US" b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5990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9994" y="5932208"/>
            <a:ext cx="351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(Wagle et al., </a:t>
            </a:r>
            <a:r>
              <a:rPr lang="en-US" sz="1600" i="1"/>
              <a:t>J. Clin. Onco.</a:t>
            </a:r>
            <a:r>
              <a:rPr lang="en-US" sz="1600"/>
              <a:t>, 2011)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9801351" y="1130094"/>
            <a:ext cx="2278586" cy="32033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17914" y="302672"/>
            <a:ext cx="4255698" cy="6342083"/>
            <a:chOff x="3717914" y="302672"/>
            <a:chExt cx="4255698" cy="63420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3"/>
            <a:stretch/>
          </p:blipFill>
          <p:spPr>
            <a:xfrm>
              <a:off x="3717914" y="302672"/>
              <a:ext cx="4255698" cy="63420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38113" y="302672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113" y="3473713"/>
              <a:ext cx="299049" cy="291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0.43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0.03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0.46</a:t>
            </a:r>
          </a:p>
          <a:p>
            <a:pPr algn="ctr"/>
            <a:r>
              <a:rPr lang="en-US"/>
              <a:t>p = 0.02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21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4"/>
          <a:stretch/>
        </p:blipFill>
        <p:spPr>
          <a:xfrm>
            <a:off x="3717913" y="302671"/>
            <a:ext cx="4218388" cy="6342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2688566" cy="1194184"/>
          </a:xfrm>
        </p:spPr>
        <p:txBody>
          <a:bodyPr>
            <a:normAutofit fontScale="90000"/>
          </a:bodyPr>
          <a:lstStyle/>
          <a:p>
            <a:r>
              <a:rPr lang="en-US"/>
              <a:t>Metastatic score correlates</a:t>
            </a:r>
            <a:br>
              <a:rPr lang="en-US"/>
            </a:br>
            <a:r>
              <a:rPr lang="en-US" sz="2700"/>
              <a:t>(primary SKCM)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43202" y="1816069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1 (aging)</a:t>
            </a:r>
            <a:endParaRPr lang="en-US" b="1" dirty="0"/>
          </a:p>
          <a:p>
            <a:pPr algn="ctr"/>
            <a:r>
              <a:rPr lang="en-US" dirty="0"/>
              <a:t>Correlation coefficient </a:t>
            </a:r>
            <a:r>
              <a:rPr lang="en-US"/>
              <a:t>= </a:t>
            </a:r>
            <a:r>
              <a:rPr lang="en-US" smtClean="0"/>
              <a:t>0.04</a:t>
            </a:r>
            <a:endParaRPr lang="en-US" dirty="0"/>
          </a:p>
          <a:p>
            <a:pPr algn="ctr"/>
            <a:r>
              <a:rPr lang="en-US" dirty="0"/>
              <a:t>p </a:t>
            </a:r>
            <a:r>
              <a:rPr lang="en-US"/>
              <a:t>= 0.82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27705" y="4990731"/>
            <a:ext cx="310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Signature 7 (UV)</a:t>
            </a:r>
          </a:p>
          <a:p>
            <a:pPr algn="ctr"/>
            <a:r>
              <a:rPr lang="en-US"/>
              <a:t>Correlation coefficient = 0.11</a:t>
            </a:r>
          </a:p>
          <a:p>
            <a:pPr algn="ctr"/>
            <a:r>
              <a:rPr lang="en-US"/>
              <a:t>p = 0.57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409" r="65521" b="88820"/>
          <a:stretch/>
        </p:blipFill>
        <p:spPr>
          <a:xfrm>
            <a:off x="8848194" y="971350"/>
            <a:ext cx="2295525" cy="76676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817201" y="4052281"/>
            <a:ext cx="2326518" cy="822436"/>
            <a:chOff x="8471520" y="2854233"/>
            <a:chExt cx="2326518" cy="8224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0" r="65453" b="70123"/>
            <a:stretch/>
          </p:blipFill>
          <p:spPr>
            <a:xfrm>
              <a:off x="8471520" y="3052598"/>
              <a:ext cx="2326518" cy="6240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3" b="97369"/>
            <a:stretch/>
          </p:blipFill>
          <p:spPr>
            <a:xfrm>
              <a:off x="8471520" y="2854233"/>
              <a:ext cx="2326518" cy="187276"/>
            </a:xfrm>
            <a:prstGeom prst="rect">
              <a:avLst/>
            </a:prstGeom>
          </p:spPr>
        </p:pic>
      </p:grp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330" y="2322286"/>
            <a:ext cx="3304305" cy="4010587"/>
          </a:xfrm>
        </p:spPr>
        <p:txBody>
          <a:bodyPr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alone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WT)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/>
              <a:t>Signature prevalence in genetic context (BRAF mutant)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6711" y="2641600"/>
            <a:ext cx="4983480" cy="3554230"/>
          </a:xfrm>
        </p:spPr>
        <p:txBody>
          <a:bodyPr>
            <a:normAutofit/>
          </a:bodyPr>
          <a:lstStyle/>
          <a:p>
            <a:r>
              <a:rPr lang="en-US" sz="3600"/>
              <a:t>Therapies</a:t>
            </a:r>
            <a:endParaRPr lang="en-US" sz="3200"/>
          </a:p>
          <a:p>
            <a:r>
              <a:rPr lang="en-US" sz="3600"/>
              <a:t>Risk factors </a:t>
            </a:r>
            <a:br>
              <a:rPr lang="en-US" sz="3600"/>
            </a:br>
            <a:r>
              <a:rPr lang="en-US" sz="3600"/>
              <a:t>(mutational signatures)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2" b="49537"/>
          <a:stretch/>
        </p:blipFill>
        <p:spPr>
          <a:xfrm>
            <a:off x="5730846" y="1362574"/>
            <a:ext cx="6144502" cy="497046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6467325" y="1096335"/>
            <a:ext cx="4937760" cy="532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/>
              <a:t>Primary SKCM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1740" y="1278611"/>
            <a:ext cx="522486" cy="385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Multivariate survival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54" b="67373"/>
          <a:stretch/>
        </p:blipFill>
        <p:spPr>
          <a:xfrm>
            <a:off x="1404876" y="1355296"/>
            <a:ext cx="2213027" cy="259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8" b="33410"/>
          <a:stretch/>
        </p:blipFill>
        <p:spPr>
          <a:xfrm>
            <a:off x="5255195" y="1284514"/>
            <a:ext cx="6493981" cy="2668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7" b="1006"/>
          <a:stretch/>
        </p:blipFill>
        <p:spPr>
          <a:xfrm>
            <a:off x="5324205" y="4120233"/>
            <a:ext cx="6493982" cy="259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4" b="67373"/>
          <a:stretch/>
        </p:blipFill>
        <p:spPr>
          <a:xfrm>
            <a:off x="417796" y="4094273"/>
            <a:ext cx="4187189" cy="26257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56150" y="140057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4074041" y="390960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9502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61400" y="1506764"/>
            <a:ext cx="0" cy="245883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3789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6550" y="4351564"/>
            <a:ext cx="0" cy="236849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65450" y="1625600"/>
            <a:ext cx="0" cy="2320950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7750" y="4345214"/>
            <a:ext cx="0" cy="2374844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950" y="131425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>
                <a:sym typeface="Wingdings" panose="05000000000000000000" pitchFamily="2" charset="2"/>
              </a:rPr>
              <a:t> </a:t>
            </a:r>
            <a:r>
              <a:rPr lang="en-US" sz="1600" smtClean="0"/>
              <a:t>risk </a:t>
            </a:r>
            <a:r>
              <a:rPr lang="en-US" sz="1600"/>
              <a:t>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>
                <a:sym typeface="Wingdings" panose="05000000000000000000" pitchFamily="2" charset="2"/>
              </a:rPr>
              <a:t> risk of death</a:t>
            </a:r>
            <a:endParaRPr lang="en-US" sz="1600" smtClean="0"/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Not statistically significant</a:t>
            </a:r>
            <a:endParaRPr lang="en-US" sz="1600"/>
          </a:p>
        </p:txBody>
      </p:sp>
      <p:sp>
        <p:nvSpPr>
          <p:cNvPr id="2" name="TextBox 1"/>
          <p:cNvSpPr txBox="1"/>
          <p:nvPr/>
        </p:nvSpPr>
        <p:spPr>
          <a:xfrm>
            <a:off x="1734609" y="1249015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Primary SKCM (n=27)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0525" y="4001102"/>
            <a:ext cx="22299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Metastatic SKCM (n=21)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85894" y="1163320"/>
            <a:ext cx="2108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Brazilian cohort (n=95)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93536" y="4013014"/>
            <a:ext cx="24707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Australian cohort (n=94)</a:t>
            </a:r>
          </a:p>
        </p:txBody>
      </p:sp>
    </p:spTree>
    <p:extLst>
      <p:ext uri="{BB962C8B-B14F-4D97-AF65-F5344CB8AC3E}">
        <p14:creationId xmlns:p14="http://schemas.microsoft.com/office/powerpoint/2010/main" val="25018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89812" y="4806950"/>
            <a:ext cx="6152604" cy="1310821"/>
          </a:xfrm>
        </p:spPr>
        <p:txBody>
          <a:bodyPr>
            <a:normAutofit/>
          </a:bodyPr>
          <a:lstStyle/>
          <a:p>
            <a:r>
              <a:rPr lang="en-US"/>
              <a:t>Genes in NER/MMR pathways (POLD, LIG1, RFC, …) correlate with metastatic potential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NER / MMR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97236"/>
              </p:ext>
            </p:extLst>
          </p:nvPr>
        </p:nvGraphicFramePr>
        <p:xfrm>
          <a:off x="3445147" y="1152252"/>
          <a:ext cx="6152604" cy="3139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50868">
                  <a:extLst>
                    <a:ext uri="{9D8B030D-6E8A-4147-A177-3AD203B41FA5}">
                      <a16:colId xmlns:a16="http://schemas.microsoft.com/office/drawing/2014/main" val="677342261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9508539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5317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Nucleotide</a:t>
                      </a:r>
                      <a:r>
                        <a:rPr lang="en-US" baseline="0"/>
                        <a:t> excision repair (NER)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Mismatch repair (MMR)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Others</a:t>
                      </a:r>
                      <a:r>
                        <a:rPr lang="en-US" baseline="0"/>
                        <a:t> with t</a:t>
                      </a:r>
                      <a:r>
                        <a:rPr lang="en-US"/>
                        <a:t>ranscriptional strand bias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9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6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>
                          <a:solidFill>
                            <a:srgbClr val="0070C0"/>
                          </a:solidFill>
                        </a:rPr>
                        <a:t>S23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1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6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8949"/>
                  </a:ext>
                </a:extLst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55338" y="1102310"/>
            <a:ext cx="2989111" cy="5188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/>
          <a:srcRect r="11455" b="4368"/>
          <a:stretch/>
        </p:blipFill>
        <p:spPr>
          <a:xfrm>
            <a:off x="77806" y="1088572"/>
            <a:ext cx="3029235" cy="515257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878091" y="2468486"/>
            <a:ext cx="1162594" cy="6727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27776" y="2094552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974681" y="24632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43114" y="1088572"/>
            <a:ext cx="2191736" cy="4805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01017" y="3196975"/>
            <a:ext cx="1162594" cy="3138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14996" r="27245"/>
          <a:stretch/>
        </p:blipFill>
        <p:spPr>
          <a:xfrm>
            <a:off x="9969133" y="1102310"/>
            <a:ext cx="2117762" cy="45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0" y="1096470"/>
            <a:ext cx="10270860" cy="56815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Metastasis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1851" y="6371425"/>
            <a:ext cx="221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(Lambert</a:t>
            </a:r>
            <a:r>
              <a:rPr lang="en-US" sz="1600"/>
              <a:t>, </a:t>
            </a:r>
            <a:r>
              <a:rPr lang="en-US" sz="1600" i="1"/>
              <a:t>Cell</a:t>
            </a:r>
            <a:r>
              <a:rPr lang="en-US" sz="1600"/>
              <a:t>, 2017</a:t>
            </a:r>
            <a:r>
              <a:rPr lang="en-US" sz="1600" dirty="0"/>
              <a:t>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41125" y="2832309"/>
            <a:ext cx="1727624" cy="71508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IMMUNE RECRUITMENT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9480" y="2369439"/>
            <a:ext cx="1094939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SEEDING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3422" y="5158172"/>
            <a:ext cx="1733006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COLONIZATION</a:t>
            </a:r>
          </a:p>
        </p:txBody>
      </p:sp>
    </p:spTree>
    <p:extLst>
      <p:ext uri="{BB962C8B-B14F-4D97-AF65-F5344CB8AC3E}">
        <p14:creationId xmlns:p14="http://schemas.microsoft.com/office/powerpoint/2010/main" val="1142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7"/>
          <a:stretch/>
        </p:blipFill>
        <p:spPr>
          <a:xfrm>
            <a:off x="993695" y="1269096"/>
            <a:ext cx="10254000" cy="48340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Survival model in combined cohort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39194" y="1322614"/>
            <a:ext cx="0" cy="4747986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191388" y="1328961"/>
            <a:ext cx="0" cy="4795157"/>
          </a:xfrm>
          <a:prstGeom prst="line">
            <a:avLst/>
          </a:prstGeom>
          <a:ln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1417300" y="962422"/>
            <a:ext cx="0" cy="5319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735191" y="3471457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Risk of death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8694" y="1377130"/>
            <a:ext cx="273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>
                <a:sym typeface="Wingdings" panose="05000000000000000000" pitchFamily="2" charset="2"/>
              </a:rPr>
              <a:t> </a:t>
            </a:r>
            <a:r>
              <a:rPr lang="en-US" sz="1600" smtClean="0"/>
              <a:t>risk </a:t>
            </a:r>
            <a:r>
              <a:rPr lang="en-US" sz="1600"/>
              <a:t>of death</a:t>
            </a: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>
                <a:sym typeface="Wingdings" panose="05000000000000000000" pitchFamily="2" charset="2"/>
              </a:rPr>
              <a:t> risk of death</a:t>
            </a:r>
            <a:endParaRPr lang="en-US" sz="1600" smtClean="0"/>
          </a:p>
          <a:p>
            <a:pPr marL="285750" indent="-285750">
              <a:buClr>
                <a:schemeClr val="bg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smtClean="0"/>
              <a:t>Not statistically significant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59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51" y="1276074"/>
            <a:ext cx="12169757" cy="302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8229" y="4095640"/>
            <a:ext cx="2338251" cy="40862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UV light + BRAF WT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850" y="5198216"/>
            <a:ext cx="111462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Repair </a:t>
            </a:r>
            <a:r>
              <a:rPr lang="en-US" sz="2600" smtClean="0"/>
              <a:t>pathways, </a:t>
            </a:r>
            <a:r>
              <a:rPr lang="en-US" sz="2600" dirty="0"/>
              <a:t>and UV exposure in absence of </a:t>
            </a:r>
            <a:r>
              <a:rPr lang="en-US" sz="2600" i="1"/>
              <a:t>BRAF</a:t>
            </a:r>
            <a:r>
              <a:rPr lang="en-US" sz="2600"/>
              <a:t> </a:t>
            </a:r>
            <a:r>
              <a:rPr lang="en-US" sz="2600" smtClean="0"/>
              <a:t>mutation, </a:t>
            </a:r>
            <a:r>
              <a:rPr lang="en-US" sz="2600" dirty="0"/>
              <a:t>drive </a:t>
            </a:r>
            <a:r>
              <a:rPr lang="en-US" sz="2600" b="1" dirty="0"/>
              <a:t>metastatic progression</a:t>
            </a:r>
            <a:r>
              <a:rPr lang="en-US" sz="2600" dirty="0"/>
              <a:t> and </a:t>
            </a:r>
            <a:r>
              <a:rPr lang="en-US" sz="2600" b="1" dirty="0"/>
              <a:t>worse </a:t>
            </a:r>
            <a:r>
              <a:rPr lang="en-US" sz="2600" b="1"/>
              <a:t>prognosis </a:t>
            </a:r>
            <a:r>
              <a:rPr lang="en-US" sz="2600" smtClean="0"/>
              <a:t>in the context </a:t>
            </a:r>
            <a:r>
              <a:rPr lang="en-US" sz="2600" dirty="0"/>
              <a:t>of radiotherapy and surgery.</a:t>
            </a:r>
          </a:p>
        </p:txBody>
      </p:sp>
    </p:spTree>
    <p:extLst>
      <p:ext uri="{BB962C8B-B14F-4D97-AF65-F5344CB8AC3E}">
        <p14:creationId xmlns:p14="http://schemas.microsoft.com/office/powerpoint/2010/main" val="38055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Some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TCGA limitations</a:t>
            </a:r>
          </a:p>
          <a:p>
            <a:pPr lvl="1"/>
            <a:r>
              <a:rPr lang="en-US" sz="2400" dirty="0"/>
              <a:t>Small sample size</a:t>
            </a:r>
          </a:p>
          <a:p>
            <a:pPr lvl="1"/>
            <a:r>
              <a:rPr lang="en-US" sz="2400"/>
              <a:t>Non-uniform </a:t>
            </a:r>
            <a:r>
              <a:rPr lang="en-US" sz="2400" dirty="0"/>
              <a:t>and </a:t>
            </a:r>
            <a:r>
              <a:rPr lang="en-US" sz="2400" b="1" dirty="0"/>
              <a:t>missing clinical annotations</a:t>
            </a:r>
          </a:p>
          <a:p>
            <a:pPr lvl="1"/>
            <a:r>
              <a:rPr lang="en-US" sz="2400"/>
              <a:t>Lack of samples from same patient</a:t>
            </a:r>
          </a:p>
          <a:p>
            <a:pPr lvl="1"/>
            <a:r>
              <a:rPr lang="en-US" sz="2400"/>
              <a:t>Whole </a:t>
            </a:r>
            <a:r>
              <a:rPr lang="en-US" sz="2400" dirty="0"/>
              <a:t>exome sequencing</a:t>
            </a:r>
          </a:p>
          <a:p>
            <a:r>
              <a:rPr lang="en-US" sz="2800" dirty="0"/>
              <a:t>ICGC lack of expression data</a:t>
            </a:r>
          </a:p>
          <a:p>
            <a:r>
              <a:rPr lang="en-US" sz="2800" b="1"/>
              <a:t>TCGA and ICGC data </a:t>
            </a:r>
            <a:r>
              <a:rPr lang="en-US" sz="2800" b="1" dirty="0"/>
              <a:t>differences </a:t>
            </a:r>
            <a:r>
              <a:rPr lang="en-US" sz="2800" dirty="0"/>
              <a:t>(WES vs. </a:t>
            </a:r>
            <a:r>
              <a:rPr lang="en-US" sz="2800"/>
              <a:t>WGS)</a:t>
            </a:r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284514"/>
            <a:ext cx="6851469" cy="4833257"/>
          </a:xfrm>
        </p:spPr>
        <p:txBody>
          <a:bodyPr>
            <a:normAutofit/>
          </a:bodyPr>
          <a:lstStyle/>
          <a:p>
            <a:r>
              <a:rPr lang="en-US" sz="2800" dirty="0"/>
              <a:t>Replication in larger cohorts</a:t>
            </a:r>
          </a:p>
          <a:p>
            <a:pPr lvl="1"/>
            <a:r>
              <a:rPr lang="en-US" sz="2400" dirty="0"/>
              <a:t>Better clinical data annotation</a:t>
            </a:r>
          </a:p>
          <a:p>
            <a:pPr lvl="1"/>
            <a:r>
              <a:rPr lang="en-US" sz="2400" dirty="0" err="1"/>
              <a:t>Uniformalized</a:t>
            </a:r>
            <a:r>
              <a:rPr lang="en-US" sz="2400" dirty="0"/>
              <a:t> data acquisition methods</a:t>
            </a:r>
          </a:p>
          <a:p>
            <a:pPr lvl="1"/>
            <a:r>
              <a:rPr lang="en-US" sz="2400" dirty="0"/>
              <a:t>More complete survival annotation</a:t>
            </a:r>
          </a:p>
          <a:p>
            <a:r>
              <a:rPr lang="en-US" sz="2800" dirty="0"/>
              <a:t>Metastatic scoring </a:t>
            </a:r>
          </a:p>
          <a:p>
            <a:pPr lvl="1"/>
            <a:r>
              <a:rPr lang="en-US" sz="2400" dirty="0"/>
              <a:t>More specific </a:t>
            </a:r>
            <a:r>
              <a:rPr lang="en-US" sz="2400"/>
              <a:t>marker </a:t>
            </a:r>
            <a:r>
              <a:rPr lang="en-US" sz="2400" smtClean="0"/>
              <a:t>genes</a:t>
            </a:r>
            <a:endParaRPr lang="en-US" sz="2400" dirty="0"/>
          </a:p>
          <a:p>
            <a:pPr lvl="1"/>
            <a:r>
              <a:rPr lang="en-US" sz="2400" dirty="0"/>
              <a:t>Chromosomal instability</a:t>
            </a:r>
          </a:p>
          <a:p>
            <a:r>
              <a:rPr lang="en-US" sz="2800" dirty="0"/>
              <a:t>Comparison with new mutational signatures 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Alexandrov</a:t>
            </a:r>
            <a:r>
              <a:rPr lang="en-US" sz="2800" dirty="0"/>
              <a:t> et al., 2018)</a:t>
            </a:r>
          </a:p>
          <a:p>
            <a:r>
              <a:rPr lang="en-US" sz="2800" dirty="0"/>
              <a:t>Comparison with cancer in other tissues</a:t>
            </a:r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research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1044555"/>
            <a:ext cx="4061136" cy="148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4" y="2853979"/>
            <a:ext cx="4061136" cy="3272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893" y="2459619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(Alexandrov et al., </a:t>
            </a:r>
            <a:r>
              <a:rPr lang="en-US" sz="1600" i="1"/>
              <a:t>Nature</a:t>
            </a:r>
            <a:r>
              <a:rPr lang="en-US" sz="1600"/>
              <a:t>, 2013)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5300" y="6067766"/>
            <a:ext cx="392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(Alexandrov et al., </a:t>
            </a:r>
            <a:r>
              <a:rPr lang="en-US" sz="1600" i="1"/>
              <a:t>bioRxiv</a:t>
            </a:r>
            <a:r>
              <a:rPr lang="en-US" sz="1600"/>
              <a:t>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2474" y="1170153"/>
            <a:ext cx="1731313" cy="991731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Dr. Maria Secrier</a:t>
            </a:r>
            <a:endParaRPr lang="en-US" sz="2400"/>
          </a:p>
        </p:txBody>
      </p:sp>
      <p:sp>
        <p:nvSpPr>
          <p:cNvPr id="15" name="Snip Diagonal Corner Rectangle 14"/>
          <p:cNvSpPr/>
          <p:nvPr/>
        </p:nvSpPr>
        <p:spPr>
          <a:xfrm>
            <a:off x="8289233" y="1186399"/>
            <a:ext cx="2630558" cy="97019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28452" y="2792768"/>
            <a:ext cx="2191713" cy="991731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GHD teaching &amp; admin staff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6326182" y="2792767"/>
            <a:ext cx="1672426" cy="991731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Family</a:t>
            </a:r>
          </a:p>
          <a:p>
            <a:pPr algn="ctr"/>
            <a:r>
              <a:rPr lang="en-US" sz="2400" smtClean="0"/>
              <a:t>&amp; friends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rcRect l="1801" t="11168" r="1883"/>
          <a:stretch/>
        </p:blipFill>
        <p:spPr>
          <a:xfrm>
            <a:off x="8711207" y="1304206"/>
            <a:ext cx="1712181" cy="3498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03297" y="4697892"/>
            <a:ext cx="10058400" cy="94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/>
              <a:t>Thank you for listening!</a:t>
            </a:r>
            <a:endParaRPr lang="en-US" sz="540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03297" y="5678952"/>
            <a:ext cx="10058400" cy="7549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1913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85838" indent="-182563" algn="l" defTabSz="98583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7913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smtClean="0">
                <a:solidFill>
                  <a:schemeClr val="tx2"/>
                </a:solidFill>
                <a:latin typeface="+mj-lt"/>
              </a:rPr>
              <a:t>ANY QUESTIONS?</a:t>
            </a:r>
            <a:endParaRPr lang="en-US" sz="40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599" y="1164860"/>
            <a:ext cx="1859796" cy="991731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Prof. Nik</a:t>
            </a:r>
          </a:p>
          <a:p>
            <a:pPr algn="ctr"/>
            <a:r>
              <a:rPr lang="en-US" sz="2400" smtClean="0"/>
              <a:t>Maniatis</a:t>
            </a:r>
            <a:endParaRPr lang="en-US" sz="24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22474" y="5600630"/>
            <a:ext cx="842004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1296" y="1683341"/>
            <a:ext cx="1146431" cy="3986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5373" y="2168614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Project supervisor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49740" y="2156591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Personal tutor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21754" y="2164198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Coding/debugging help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943723" y="3795322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Endless support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Alexandrov 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2013;500(7463):415-421.</a:t>
            </a:r>
          </a:p>
          <a:p>
            <a:r>
              <a:rPr lang="en-US" sz="1800" dirty="0"/>
              <a:t>Arrangoiz 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</a:t>
            </a:r>
            <a:r>
              <a:rPr lang="en-US" sz="1800"/>
              <a:t>1.</a:t>
            </a:r>
          </a:p>
          <a:p>
            <a:r>
              <a:rPr lang="en-US" sz="1800"/>
              <a:t>Dębniak, T., 2004. Familial Malignant Melanoma - Overview. Hered. Cancer Clin. Pract. 2, 123. https://doi.org/10.1186/1897-4287-2-3-123</a:t>
            </a:r>
            <a:endParaRPr lang="en-US" sz="1800" dirty="0"/>
          </a:p>
          <a:p>
            <a:r>
              <a:rPr lang="en-US" sz="1800"/>
              <a:t>Forbes, S.A., Bindal, N., Bamford, S., Cole, C., Kok, C.Y., Beare, D., Jia, M., Shepherd, R., Leung, K., Menzies, A., Teague, J.W., Campbell, P.J., Stratton, M.R., Futreal, P.A., 2011. COSMIC: mining complete cancer genomes in the Catalogue of Somatic Mutations in Cancer. Nucleic Acids Res. 39, D945–D950. https://doi.org/10.1093/nar/gkq929</a:t>
            </a:r>
          </a:p>
          <a:p>
            <a:r>
              <a:rPr lang="en-US" sz="180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</a:t>
            </a:r>
            <a:r>
              <a:rPr lang="en-US" sz="1800"/>
              <a:t>670-691.</a:t>
            </a:r>
          </a:p>
          <a:p>
            <a:r>
              <a:rPr lang="en-US" sz="1800"/>
              <a:t>Lo, J.A., Fisher, D.E., 2014. The melanoma revolution: From UV carcinogenesis to a new era in therapeutics. Science (80-. ). 346, 945–949. https://doi.org/10.1126/science.1253735</a:t>
            </a:r>
            <a:endParaRPr lang="en-US" sz="1800" dirty="0"/>
          </a:p>
          <a:p>
            <a:r>
              <a:rPr lang="en-US" sz="1800" dirty="0"/>
              <a:t>Sandru 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</a:t>
            </a:r>
            <a:r>
              <a:rPr lang="en-US" sz="1800"/>
              <a:t>572-576.</a:t>
            </a:r>
          </a:p>
          <a:p>
            <a:r>
              <a:rPr lang="en-US" sz="1800"/>
              <a:t>US Department of Health and Human Services, 2014. Figure 3, Age-Adjusted Melanoma Incidence Rates, Actual and Projected, by Sex, 1975–2020, in: The Surgeon General’s Call to Action to Prevent Skin Cancer. Office of the Surgeon General (US), Washington (DC).</a:t>
            </a:r>
          </a:p>
          <a:p>
            <a:r>
              <a:rPr lang="en-US" sz="1800"/>
              <a:t>US National Institutes of Health National Cancer Institute, 2018. SEER Training Modules, Nerve Tissue [WWW Document]. URL https://training.seer.cancer.gov/anatomy/nervous/tissue.html (accessed 02.09.18).</a:t>
            </a:r>
          </a:p>
          <a:p>
            <a:r>
              <a:rPr lang="en-US" sz="1800"/>
              <a:t>Wagle, N., Emery, C., Berger, M.F., Davis, M.J., Sawyer, A., Pochanard, P., Kehoe, S.M., Johannessen, C.M., MacConaill, L.E., Hahn, W.C., Meyerson, M., Garraway, L.A., 2011. Dissecting Therapeutic Resistance to RAF Inhibition in Melanoma by Tumor Genomic Profiling. J. Clin. Oncol. 29, 3085–3096. https://doi.org/10.1200/JCO.2010.33.2312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3210" y="1113970"/>
            <a:ext cx="12235900" cy="48441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Non-negative matrix factorization (NMF)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47611" y="5628901"/>
            <a:ext cx="3495079" cy="1171764"/>
            <a:chOff x="1878718" y="2600418"/>
            <a:chExt cx="10015166" cy="33576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8718" y="3088956"/>
              <a:ext cx="10015166" cy="28691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8718" y="2600418"/>
              <a:ext cx="10015166" cy="616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0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7"/>
          <a:stretch/>
        </p:blipFill>
        <p:spPr>
          <a:xfrm>
            <a:off x="1993729" y="179493"/>
            <a:ext cx="2973785" cy="66296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3" r="33241"/>
          <a:stretch/>
        </p:blipFill>
        <p:spPr>
          <a:xfrm>
            <a:off x="5559039" y="179492"/>
            <a:ext cx="2915728" cy="66296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5"/>
          <a:stretch/>
        </p:blipFill>
        <p:spPr>
          <a:xfrm>
            <a:off x="8850701" y="179493"/>
            <a:ext cx="2920932" cy="66296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372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5389" y="179491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48415" y="179492"/>
            <a:ext cx="346083" cy="341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1784350" cy="69554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 rot="16200000">
            <a:off x="-2568930" y="3131430"/>
            <a:ext cx="6922209" cy="72576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METASTATIC SCORING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6236"/>
              </p:ext>
            </p:extLst>
          </p:nvPr>
        </p:nvGraphicFramePr>
        <p:xfrm>
          <a:off x="2160284" y="126689"/>
          <a:ext cx="95244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4814">
                  <a:extLst>
                    <a:ext uri="{9D8B030D-6E8A-4147-A177-3AD203B41FA5}">
                      <a16:colId xmlns:a16="http://schemas.microsoft.com/office/drawing/2014/main" val="3657181499"/>
                    </a:ext>
                  </a:extLst>
                </a:gridCol>
                <a:gridCol w="3985251">
                  <a:extLst>
                    <a:ext uri="{9D8B030D-6E8A-4147-A177-3AD203B41FA5}">
                      <a16:colId xmlns:a16="http://schemas.microsoft.com/office/drawing/2014/main" val="2806033838"/>
                    </a:ext>
                  </a:extLst>
                </a:gridCol>
                <a:gridCol w="2364376">
                  <a:extLst>
                    <a:ext uri="{9D8B030D-6E8A-4147-A177-3AD203B41FA5}">
                      <a16:colId xmlns:a16="http://schemas.microsoft.com/office/drawing/2014/main" val="45771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Primary SKCM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Metastatic SKCM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Primary UVM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414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906822" y="126689"/>
            <a:ext cx="3031578" cy="66824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89971" y="126689"/>
            <a:ext cx="3031578" cy="66824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43189" y="126689"/>
            <a:ext cx="3031578" cy="66824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111069"/>
            <a:ext cx="11064240" cy="55321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ICGC mutational signatures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1045502"/>
            <a:ext cx="21082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Brazilian cohort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3940" y="1045502"/>
            <a:ext cx="24707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Australian cohort</a:t>
            </a:r>
          </a:p>
        </p:txBody>
      </p:sp>
    </p:spTree>
    <p:extLst>
      <p:ext uri="{BB962C8B-B14F-4D97-AF65-F5344CB8AC3E}">
        <p14:creationId xmlns:p14="http://schemas.microsoft.com/office/powerpoint/2010/main" val="3385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012375" y="1160424"/>
            <a:ext cx="4937760" cy="483325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Rising incidence</a:t>
            </a:r>
          </a:p>
          <a:p>
            <a:r>
              <a:rPr lang="en-US" sz="2800" dirty="0"/>
              <a:t>5-year survival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Primary: 99%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Metastatic: 49%</a:t>
            </a:r>
            <a:endParaRPr lang="en-US" sz="2800" dirty="0"/>
          </a:p>
          <a:p>
            <a:r>
              <a:rPr lang="en-US" sz="2800" dirty="0"/>
              <a:t>Subtypes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Acral, mucosal, uveal, cutaneous</a:t>
            </a:r>
          </a:p>
          <a:p>
            <a:r>
              <a:rPr lang="en-US" sz="2800" dirty="0"/>
              <a:t>Therapies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Surgery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Chemotherapy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Radiotherapy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Targeted therapies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Immune-checkpoint therapies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6" y="1051246"/>
            <a:ext cx="5789415" cy="285852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2132" r="2065" b="1100"/>
          <a:stretch/>
        </p:blipFill>
        <p:spPr>
          <a:xfrm>
            <a:off x="9094031" y="4369131"/>
            <a:ext cx="2560320" cy="1879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946" r="5863"/>
          <a:stretch/>
        </p:blipFill>
        <p:spPr>
          <a:xfrm>
            <a:off x="6184800" y="4381034"/>
            <a:ext cx="2560319" cy="1867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7693" y="4007747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Cutaneous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9818" y="4049942"/>
            <a:ext cx="254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Uveal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354" y="5819816"/>
            <a:ext cx="490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(US Department of Health and Human Services, 2014</a:t>
            </a:r>
            <a:br>
              <a:rPr lang="en-US" sz="1400" dirty="0"/>
            </a:br>
            <a:r>
              <a:rPr lang="en-US" sz="1400" dirty="0" err="1"/>
              <a:t>Arrangoiz</a:t>
            </a:r>
            <a:r>
              <a:rPr lang="en-US" sz="1400" dirty="0"/>
              <a:t> et al., </a:t>
            </a:r>
            <a:r>
              <a:rPr lang="en-US" sz="1400" i="1" dirty="0"/>
              <a:t>J. Cancer Treat. Res.</a:t>
            </a:r>
            <a:r>
              <a:rPr lang="en-US" sz="1400" dirty="0"/>
              <a:t>, 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SKCM upregulated metastatic marker genes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21" y="1156343"/>
            <a:ext cx="9698518" cy="5701657"/>
          </a:xfrm>
        </p:spPr>
      </p:pic>
    </p:spTree>
    <p:extLst>
      <p:ext uri="{BB962C8B-B14F-4D97-AF65-F5344CB8AC3E}">
        <p14:creationId xmlns:p14="http://schemas.microsoft.com/office/powerpoint/2010/main" val="29259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SKCM downregulated metastatic marker genes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0" y="1078520"/>
            <a:ext cx="9830897" cy="57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UVM metastatic marker genes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60" y="1172615"/>
            <a:ext cx="9510639" cy="5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3674545" y="2365971"/>
            <a:ext cx="1126829" cy="14303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Melanoma risk factors</a:t>
            </a:r>
          </a:p>
        </p:txBody>
      </p:sp>
      <p:sp>
        <p:nvSpPr>
          <p:cNvPr id="4" name="Sun 3"/>
          <p:cNvSpPr/>
          <p:nvPr/>
        </p:nvSpPr>
        <p:spPr>
          <a:xfrm>
            <a:off x="1048138" y="2365971"/>
            <a:ext cx="1430382" cy="143038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68" y="2300573"/>
            <a:ext cx="2713655" cy="2135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71645" y="4422654"/>
            <a:ext cx="3382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400"/>
              <a:t>(Dębniak, </a:t>
            </a:r>
            <a:r>
              <a:rPr lang="en-US" sz="1400" i="1"/>
              <a:t>Hered. Cancer Clin. Pract.</a:t>
            </a:r>
            <a:r>
              <a:rPr lang="en-US" sz="1400"/>
              <a:t>, 2004)</a:t>
            </a:r>
            <a:endParaRPr lang="en-US" sz="140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997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UV light exposure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5629" y="1360327"/>
            <a:ext cx="1384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0262" y="1175662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Family history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99" y="2300573"/>
            <a:ext cx="1777773" cy="17777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60953" y="1177657"/>
            <a:ext cx="138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Lighter skin tone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5639776" y="5039485"/>
            <a:ext cx="419379" cy="754911"/>
          </a:xfrm>
          <a:prstGeom prst="rightArrow">
            <a:avLst>
              <a:gd name="adj1" fmla="val 5346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40065" y="5724718"/>
            <a:ext cx="3818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Specific mutations</a:t>
            </a:r>
          </a:p>
        </p:txBody>
      </p:sp>
    </p:spTree>
    <p:extLst>
      <p:ext uri="{BB962C8B-B14F-4D97-AF65-F5344CB8AC3E}">
        <p14:creationId xmlns:p14="http://schemas.microsoft.com/office/powerpoint/2010/main" val="1082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"/>
          <a:stretch/>
        </p:blipFill>
        <p:spPr>
          <a:xfrm>
            <a:off x="6096000" y="1098390"/>
            <a:ext cx="5059680" cy="5223912"/>
          </a:xfrm>
          <a:prstGeom prst="rect">
            <a:avLst/>
          </a:prstGeom>
        </p:spPr>
      </p:pic>
      <p:sp>
        <p:nvSpPr>
          <p:cNvPr id="14" name="Sun 13"/>
          <p:cNvSpPr/>
          <p:nvPr/>
        </p:nvSpPr>
        <p:spPr>
          <a:xfrm>
            <a:off x="7480688" y="2315769"/>
            <a:ext cx="285362" cy="285362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25000">
                <a:srgbClr val="FFCC00"/>
              </a:gs>
              <a:gs pos="100000">
                <a:srgbClr val="FFFF66"/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8032" flipH="1">
            <a:off x="7502932" y="1860280"/>
            <a:ext cx="278582" cy="218605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7" t="25316" r="7923" b="32662"/>
          <a:stretch/>
        </p:blipFill>
        <p:spPr>
          <a:xfrm>
            <a:off x="7515026" y="1322112"/>
            <a:ext cx="233594" cy="296521"/>
          </a:xfrm>
        </p:spPr>
      </p:pic>
      <p:grpSp>
        <p:nvGrpSpPr>
          <p:cNvPr id="21" name="Group 20"/>
          <p:cNvGrpSpPr/>
          <p:nvPr/>
        </p:nvGrpSpPr>
        <p:grpSpPr>
          <a:xfrm>
            <a:off x="6707900" y="2757150"/>
            <a:ext cx="3835880" cy="648030"/>
            <a:chOff x="6707899" y="2759269"/>
            <a:chExt cx="3835880" cy="648030"/>
          </a:xfrm>
        </p:grpSpPr>
        <p:sp>
          <p:nvSpPr>
            <p:cNvPr id="18" name="Rectangular Callout 17"/>
            <p:cNvSpPr/>
            <p:nvPr/>
          </p:nvSpPr>
          <p:spPr>
            <a:xfrm>
              <a:off x="6707899" y="2759269"/>
              <a:ext cx="3835879" cy="648030"/>
            </a:xfrm>
            <a:prstGeom prst="wedgeRectCallout">
              <a:avLst>
                <a:gd name="adj1" fmla="val -39903"/>
                <a:gd name="adj2" fmla="val 97245"/>
              </a:avLst>
            </a:prstGeom>
            <a:solidFill>
              <a:srgbClr val="92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07900" y="2759269"/>
              <a:ext cx="38358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UV LIGHT EXPOSURE</a:t>
              </a:r>
            </a:p>
          </p:txBody>
        </p:sp>
      </p:grpSp>
      <p:sp>
        <p:nvSpPr>
          <p:cNvPr id="12" name="Sun 11"/>
          <p:cNvSpPr/>
          <p:nvPr/>
        </p:nvSpPr>
        <p:spPr>
          <a:xfrm>
            <a:off x="9898169" y="1956043"/>
            <a:ext cx="1088433" cy="1088433"/>
          </a:xfrm>
          <a:prstGeom prst="sun">
            <a:avLst/>
          </a:prstGeom>
          <a:gradFill flip="none" rotWithShape="1">
            <a:gsLst>
              <a:gs pos="0">
                <a:srgbClr val="FFCC00"/>
              </a:gs>
              <a:gs pos="80000">
                <a:srgbClr val="FFCC00"/>
              </a:gs>
              <a:gs pos="100000">
                <a:srgbClr val="FF9933"/>
              </a:gs>
            </a:gsLst>
            <a:lin ang="135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Mutational signatures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9005" y="6455394"/>
            <a:ext cx="607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(Alexandrov et al., </a:t>
            </a:r>
            <a:r>
              <a:rPr lang="en-US" sz="1600" i="1">
                <a:solidFill>
                  <a:schemeClr val="bg1"/>
                </a:solidFill>
              </a:rPr>
              <a:t>Nature</a:t>
            </a:r>
            <a:r>
              <a:rPr lang="en-US" sz="1600">
                <a:solidFill>
                  <a:schemeClr val="bg1"/>
                </a:solidFill>
              </a:rPr>
              <a:t>, 2013; Forbes et al., </a:t>
            </a:r>
            <a:r>
              <a:rPr lang="en-US" sz="1600" i="1">
                <a:solidFill>
                  <a:schemeClr val="bg1"/>
                </a:solidFill>
              </a:rPr>
              <a:t>Nucleic Acid Res.</a:t>
            </a:r>
            <a:r>
              <a:rPr lang="en-US" sz="1600">
                <a:solidFill>
                  <a:schemeClr val="bg1"/>
                </a:solidFill>
              </a:rPr>
              <a:t>,2018)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Context-specific somatic mutations</a:t>
            </a:r>
          </a:p>
          <a:p>
            <a:pPr lvl="1"/>
            <a:r>
              <a:rPr lang="en-US"/>
              <a:t>Two adjacent bases are important</a:t>
            </a:r>
            <a:endParaRPr lang="en-US" dirty="0"/>
          </a:p>
          <a:p>
            <a:pPr lvl="1"/>
            <a:r>
              <a:rPr lang="en-US" dirty="0"/>
              <a:t>Example:              T[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]C    &gt;    T[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]C  </a:t>
            </a:r>
          </a:p>
          <a:p>
            <a:r>
              <a:rPr lang="en-US" dirty="0"/>
              <a:t>Associated to </a:t>
            </a:r>
            <a:r>
              <a:rPr lang="en-US"/>
              <a:t>risk factors</a:t>
            </a:r>
          </a:p>
          <a:p>
            <a:r>
              <a:rPr lang="en-US"/>
              <a:t>Identified by non-negative matrix factorization (NMF)</a:t>
            </a:r>
            <a:endParaRPr lang="en-US" dirty="0"/>
          </a:p>
          <a:p>
            <a:r>
              <a:rPr lang="en-US" dirty="0"/>
              <a:t>COSMIC </a:t>
            </a:r>
            <a:br>
              <a:rPr lang="en-US" dirty="0"/>
            </a:b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https://cancer.sanger.ac.uk/cosmic/signatures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984863"/>
            <a:ext cx="6198326" cy="1959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7" y="3742931"/>
            <a:ext cx="12112488" cy="2606484"/>
          </a:xfrm>
          <a:prstGeom prst="rect">
            <a:avLst/>
          </a:prstGeom>
          <a:ln w="57150">
            <a:solidFill>
              <a:srgbClr val="9297CF"/>
            </a:solidFill>
          </a:ln>
        </p:spPr>
      </p:pic>
    </p:spTree>
    <p:extLst>
      <p:ext uri="{BB962C8B-B14F-4D97-AF65-F5344CB8AC3E}">
        <p14:creationId xmlns:p14="http://schemas.microsoft.com/office/powerpoint/2010/main" val="1543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/>
          <a:lstStyle/>
          <a:p>
            <a:r>
              <a:rPr lang="en-US"/>
              <a:t>Aims &amp; methods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4" y="1373568"/>
            <a:ext cx="816325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(n=487)</a:t>
            </a:r>
          </a:p>
          <a:p>
            <a:pPr lvl="2"/>
            <a:r>
              <a:rPr lang="en-US" sz="2200"/>
              <a:t>Uveal melanoma (n=80)</a:t>
            </a:r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(n=107)</a:t>
            </a:r>
          </a:p>
          <a:p>
            <a:pPr lvl="2"/>
            <a:r>
              <a:rPr lang="en-US" sz="2200"/>
              <a:t>Brazilian skin adenocarcinoma (n=100)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7666" y="1193074"/>
            <a:ext cx="10417628" cy="4982936"/>
          </a:xfrm>
        </p:spPr>
        <p:txBody>
          <a:bodyPr>
            <a:noAutofit/>
          </a:bodyPr>
          <a:lstStyle/>
          <a:p>
            <a:r>
              <a:rPr lang="en-US" sz="2800"/>
              <a:t>The Cancer Genome Atlas (TCGA)</a:t>
            </a:r>
          </a:p>
          <a:p>
            <a:pPr lvl="1"/>
            <a:r>
              <a:rPr lang="en-US" sz="2400"/>
              <a:t>Whole exome sequencing</a:t>
            </a:r>
          </a:p>
          <a:p>
            <a:pPr lvl="1"/>
            <a:r>
              <a:rPr lang="en-US" sz="2400"/>
              <a:t>Clinical data</a:t>
            </a:r>
          </a:p>
          <a:p>
            <a:pPr lvl="1"/>
            <a:r>
              <a:rPr lang="en-US" sz="2400"/>
              <a:t>Gene expression data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Skin cutaneous melanoma (SKCM)</a:t>
            </a:r>
          </a:p>
          <a:p>
            <a:pPr lvl="2"/>
            <a:r>
              <a:rPr lang="en-US" sz="2200"/>
              <a:t>Uveal melanoma (UVM)</a:t>
            </a:r>
          </a:p>
          <a:p>
            <a:r>
              <a:rPr lang="en-US" sz="2800"/>
              <a:t>Validation dataset – International Cancer Genome Consortium (ICGC)</a:t>
            </a:r>
          </a:p>
          <a:p>
            <a:pPr lvl="1"/>
            <a:r>
              <a:rPr lang="en-US" sz="2400"/>
              <a:t>Whole genome sequencing</a:t>
            </a:r>
          </a:p>
          <a:p>
            <a:pPr lvl="1"/>
            <a:r>
              <a:rPr lang="en-US" sz="2400"/>
              <a:t>Two cohorts</a:t>
            </a:r>
          </a:p>
          <a:p>
            <a:pPr lvl="2"/>
            <a:r>
              <a:rPr lang="en-US" sz="2200"/>
              <a:t>Australian melanoma (n=107)</a:t>
            </a:r>
          </a:p>
          <a:p>
            <a:pPr lvl="2"/>
            <a:r>
              <a:rPr lang="en-US" sz="2200"/>
              <a:t>Brazilian skin adenocarcinoma (n=100)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10" y="2660712"/>
            <a:ext cx="3412721" cy="73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10" y="1693648"/>
            <a:ext cx="3412721" cy="924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809" y="4839153"/>
            <a:ext cx="3412721" cy="551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2272" y="3210710"/>
            <a:ext cx="4314763" cy="8301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>
            <a:normAutofit/>
          </a:bodyPr>
          <a:lstStyle/>
          <a:p>
            <a:r>
              <a:rPr lang="en-US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5550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19264</TotalTime>
  <Words>2002</Words>
  <Application>Microsoft Office PowerPoint</Application>
  <PresentationFormat>Widescreen</PresentationFormat>
  <Paragraphs>381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Characterization of mutational processes affecting metastatic transformation in melanoma and the impact on therapy effectiveness</vt:lpstr>
      <vt:lpstr>Metastasis</vt:lpstr>
      <vt:lpstr>Melanoma</vt:lpstr>
      <vt:lpstr>Melanoma risk factors</vt:lpstr>
      <vt:lpstr>Mutational signatures</vt:lpstr>
      <vt:lpstr>Aims &amp; methods overview</vt:lpstr>
      <vt:lpstr>Methods</vt:lpstr>
      <vt:lpstr>Methods</vt:lpstr>
      <vt:lpstr>Results</vt:lpstr>
      <vt:lpstr>Mutational signatures</vt:lpstr>
      <vt:lpstr>Top 5 contributors</vt:lpstr>
      <vt:lpstr>Metastatic scoring in primary tumors</vt:lpstr>
      <vt:lpstr>Metastatic score correlates (primary SKCM)</vt:lpstr>
      <vt:lpstr>BRAF: driver of melanoma</vt:lpstr>
      <vt:lpstr>Metastatic score correlates (primary SKCM)</vt:lpstr>
      <vt:lpstr>Metastatic score correlates (primary SKCM)</vt:lpstr>
      <vt:lpstr>Survival</vt:lpstr>
      <vt:lpstr>Multivariate survival models</vt:lpstr>
      <vt:lpstr>NER / MMR</vt:lpstr>
      <vt:lpstr>Survival model in combined cohort</vt:lpstr>
      <vt:lpstr>Conclusion</vt:lpstr>
      <vt:lpstr>Some limitations</vt:lpstr>
      <vt:lpstr>Future research</vt:lpstr>
      <vt:lpstr>Acknowledgements</vt:lpstr>
      <vt:lpstr>References</vt:lpstr>
      <vt:lpstr>Appendix</vt:lpstr>
      <vt:lpstr>Non-negative matrix factorization (NMF)</vt:lpstr>
      <vt:lpstr>PowerPoint Presentation</vt:lpstr>
      <vt:lpstr>ICGC mutational signatures</vt:lpstr>
      <vt:lpstr>SKCM upregulated metastatic marker genes</vt:lpstr>
      <vt:lpstr>SKCM downregulated metastatic marker genes</vt:lpstr>
      <vt:lpstr>UVM metastatic marker genes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236</cp:revision>
  <dcterms:created xsi:type="dcterms:W3CDTF">2018-06-03T14:59:34Z</dcterms:created>
  <dcterms:modified xsi:type="dcterms:W3CDTF">2018-09-09T21:32:42Z</dcterms:modified>
</cp:coreProperties>
</file>